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3A2F-1313-4CCB-B89A-3D5F7FA20D5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3609A-1E54-4297-9586-8288D707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1194.Richard_Dawkin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s://www.goodreads.com/work/quotes/174671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The Genesis of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1752600"/>
          </a:xfrm>
        </p:spPr>
        <p:txBody>
          <a:bodyPr/>
          <a:lstStyle/>
          <a:p>
            <a:r>
              <a:rPr lang="en-US" dirty="0" smtClean="0"/>
              <a:t>Dr. Arnab Ganguli</a:t>
            </a:r>
          </a:p>
          <a:p>
            <a:r>
              <a:rPr lang="en-US" dirty="0" smtClean="0"/>
              <a:t>BB College </a:t>
            </a:r>
            <a:r>
              <a:rPr lang="en-US" dirty="0" err="1" smtClean="0"/>
              <a:t>Asansol</a:t>
            </a:r>
            <a:endParaRPr lang="en-US" dirty="0" smtClean="0"/>
          </a:p>
          <a:p>
            <a:r>
              <a:rPr lang="en-US" dirty="0" smtClean="0"/>
              <a:t>66</a:t>
            </a:r>
            <a:r>
              <a:rPr lang="en-US" baseline="30000" dirty="0" smtClean="0"/>
              <a:t>th</a:t>
            </a:r>
            <a:r>
              <a:rPr lang="en-US" dirty="0" smtClean="0"/>
              <a:t> OP HRDC JU</a:t>
            </a:r>
            <a:endParaRPr lang="en-US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4048125" cy="2686051"/>
          </a:xfrm>
          <a:prstGeom prst="rect">
            <a:avLst/>
          </a:prstGeom>
          <a:noFill/>
        </p:spPr>
      </p:pic>
      <p:pic>
        <p:nvPicPr>
          <p:cNvPr id="4" name="Picture 2" descr="Image may contain: 1 per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62200"/>
            <a:ext cx="4127500" cy="309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1"/>
            <a:ext cx="7772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The Double Helix and later Advances</a:t>
            </a:r>
          </a:p>
        </p:txBody>
      </p:sp>
      <p:pic>
        <p:nvPicPr>
          <p:cNvPr id="3074" name="Picture 2" descr="Image result for watson and cr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465"/>
            <a:ext cx="4191000" cy="4197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3915" y="5867400"/>
            <a:ext cx="3026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1953 Double Helical Structure</a:t>
            </a:r>
          </a:p>
          <a:p>
            <a:r>
              <a:rPr lang="en-US" b="1" dirty="0" smtClean="0"/>
              <a:t>Of DNA</a:t>
            </a:r>
            <a:endParaRPr lang="en-US" b="1" dirty="0"/>
          </a:p>
        </p:txBody>
      </p:sp>
      <p:pic>
        <p:nvPicPr>
          <p:cNvPr id="3076" name="Picture 4" descr="Image result for Craig V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533900" cy="26479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4191000"/>
            <a:ext cx="24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Human Genome Project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08647" y="5181600"/>
            <a:ext cx="284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 of Functional Genomics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1"/>
            <a:ext cx="7772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Vindication or Victimization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latin typeface="+mj-lt"/>
                <a:ea typeface="+mj-ea"/>
                <a:cs typeface="+mj-cs"/>
              </a:rPr>
              <a:t>Current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806" y="762000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Selfish Gene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42538" y="773668"/>
            <a:ext cx="180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Music of Life</a:t>
            </a:r>
            <a:endParaRPr lang="en-US" b="1" dirty="0"/>
          </a:p>
        </p:txBody>
      </p:sp>
      <p:pic>
        <p:nvPicPr>
          <p:cNvPr id="1026" name="Picture 2" descr="Image result for Richard Dawk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60580"/>
            <a:ext cx="3352800" cy="2235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429000"/>
            <a:ext cx="411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“(Genes) swarm in huge colonies, safe inside gigantic lumbering robots, sealed of from the outside world, communicating with it by </a:t>
            </a:r>
            <a:r>
              <a:rPr lang="en-US" b="1" dirty="0" err="1" smtClean="0"/>
              <a:t>tortous</a:t>
            </a:r>
            <a:r>
              <a:rPr lang="en-US" b="1" dirty="0" smtClean="0"/>
              <a:t> indirect routes , manipulating it by remote control. They are in you and me ; they created us, body and mind; and their preservation is the ultimate rationale for our </a:t>
            </a:r>
            <a:r>
              <a:rPr lang="en-US" b="1" dirty="0" err="1" smtClean="0"/>
              <a:t>existance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― </a:t>
            </a:r>
            <a:r>
              <a:rPr lang="en-US" b="1" dirty="0" smtClean="0">
                <a:hlinkClick r:id="rId3"/>
              </a:rPr>
              <a:t>Richard Dawkins</a:t>
            </a:r>
            <a:r>
              <a:rPr lang="en-US" b="1" dirty="0" smtClean="0"/>
              <a:t>, </a:t>
            </a:r>
            <a:r>
              <a:rPr lang="en-US" b="1" dirty="0" smtClean="0">
                <a:hlinkClick r:id="rId4"/>
              </a:rPr>
              <a:t>The Selfish Gene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495800" y="3490079"/>
            <a:ext cx="449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“(Genes) </a:t>
            </a:r>
            <a:r>
              <a:rPr lang="en-US" b="1" dirty="0" smtClean="0">
                <a:solidFill>
                  <a:srgbClr val="FF0000"/>
                </a:solidFill>
              </a:rPr>
              <a:t>are trapped</a:t>
            </a:r>
            <a:r>
              <a:rPr lang="en-US" b="1" dirty="0" smtClean="0"/>
              <a:t> in huge colonies, </a:t>
            </a:r>
            <a:r>
              <a:rPr lang="en-US" b="1" dirty="0" smtClean="0">
                <a:solidFill>
                  <a:srgbClr val="FF0000"/>
                </a:solidFill>
              </a:rPr>
              <a:t>locked</a:t>
            </a:r>
            <a:r>
              <a:rPr lang="en-US" b="1" dirty="0" smtClean="0"/>
              <a:t> inside </a:t>
            </a:r>
            <a:r>
              <a:rPr lang="en-US" b="1" dirty="0" smtClean="0">
                <a:solidFill>
                  <a:srgbClr val="FF0000"/>
                </a:solidFill>
              </a:rPr>
              <a:t>highly intelligent beings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moulded</a:t>
            </a:r>
            <a:r>
              <a:rPr lang="en-US" b="1" dirty="0" smtClean="0">
                <a:solidFill>
                  <a:srgbClr val="FF0000"/>
                </a:solidFill>
              </a:rPr>
              <a:t> by the </a:t>
            </a:r>
            <a:r>
              <a:rPr lang="en-US" b="1" dirty="0" err="1" smtClean="0"/>
              <a:t>the</a:t>
            </a:r>
            <a:r>
              <a:rPr lang="en-US" b="1" dirty="0" smtClean="0"/>
              <a:t> outside world, communicating with it by </a:t>
            </a:r>
            <a:r>
              <a:rPr lang="en-US" b="1" dirty="0" smtClean="0">
                <a:solidFill>
                  <a:srgbClr val="FF0000"/>
                </a:solidFill>
              </a:rPr>
              <a:t>a complex process</a:t>
            </a:r>
            <a:r>
              <a:rPr lang="en-US" b="1" dirty="0" smtClean="0"/>
              <a:t> </a:t>
            </a:r>
            <a:r>
              <a:rPr lang="en-US" b="1" dirty="0" smtClean="0">
                <a:solidFill>
                  <a:srgbClr val="FF0000"/>
                </a:solidFill>
              </a:rPr>
              <a:t>, through which as if by magic function emerges.</a:t>
            </a:r>
            <a:r>
              <a:rPr lang="en-US" b="1" dirty="0" smtClean="0"/>
              <a:t> They are in you and me ; </a:t>
            </a:r>
            <a:r>
              <a:rPr lang="en-US" b="1" dirty="0" smtClean="0">
                <a:solidFill>
                  <a:srgbClr val="FF0000"/>
                </a:solidFill>
              </a:rPr>
              <a:t>we are the system that allows their code to be read</a:t>
            </a:r>
            <a:r>
              <a:rPr lang="en-US" b="1" dirty="0" smtClean="0"/>
              <a:t>; and their preservation is </a:t>
            </a:r>
            <a:r>
              <a:rPr lang="en-US" b="1" dirty="0" smtClean="0">
                <a:solidFill>
                  <a:srgbClr val="FF0000"/>
                </a:solidFill>
              </a:rPr>
              <a:t>totally dependent on the joy we experience in reproducing ourselves. We are the</a:t>
            </a:r>
            <a:r>
              <a:rPr lang="en-US" b="1" dirty="0" smtClean="0"/>
              <a:t> ultimate rationale for </a:t>
            </a:r>
            <a:r>
              <a:rPr lang="en-US" b="1" dirty="0" smtClean="0">
                <a:solidFill>
                  <a:srgbClr val="FF0000"/>
                </a:solidFill>
              </a:rPr>
              <a:t>our </a:t>
            </a:r>
            <a:r>
              <a:rPr lang="en-US" b="1" dirty="0" err="1" smtClean="0"/>
              <a:t>existance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― </a:t>
            </a:r>
            <a:r>
              <a:rPr lang="en-US" b="1" u="sng" dirty="0" smtClean="0"/>
              <a:t>Denis Noble, The Music of Life</a:t>
            </a:r>
            <a:endParaRPr lang="en-US" b="1" u="sng" dirty="0"/>
          </a:p>
        </p:txBody>
      </p:sp>
      <p:pic>
        <p:nvPicPr>
          <p:cNvPr id="5" name="Picture 2" descr="Image result for denis no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295400"/>
            <a:ext cx="2895600" cy="2028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43800" y="17436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Father of Systems</a:t>
            </a:r>
          </a:p>
          <a:p>
            <a:r>
              <a:rPr lang="en-US" b="1" dirty="0" smtClean="0"/>
              <a:t>Biology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  <p:bldP spid="7" grpId="0" build="allAtOnce"/>
      <p:bldP spid="9" grpId="0" build="allAtOnce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How do I define Gene and Genetics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Image result for G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6137275" cy="339388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5524500" y="18669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3200" y="838200"/>
            <a:ext cx="2095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Segment of DNA</a:t>
            </a:r>
          </a:p>
          <a:p>
            <a:r>
              <a:rPr lang="en-US" b="1" dirty="0" smtClean="0"/>
              <a:t>Unit of Heredity</a:t>
            </a:r>
          </a:p>
          <a:p>
            <a:r>
              <a:rPr lang="en-US" b="1" dirty="0" smtClean="0"/>
              <a:t>Transmitted by laws</a:t>
            </a:r>
          </a:p>
          <a:p>
            <a:r>
              <a:rPr lang="en-US" b="1" dirty="0" smtClean="0"/>
              <a:t>If inheritance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257800" y="2819400"/>
            <a:ext cx="2133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2133600"/>
            <a:ext cx="2215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Codes for traits</a:t>
            </a:r>
          </a:p>
          <a:p>
            <a:r>
              <a:rPr lang="en-US" b="1" dirty="0" smtClean="0"/>
              <a:t>Mainly in the form of</a:t>
            </a:r>
          </a:p>
          <a:p>
            <a:r>
              <a:rPr lang="en-US" b="1" dirty="0" smtClean="0"/>
              <a:t>Protein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5486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Genetics is the study of genes, genetic variation, and heredity in living organisms.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3392269"/>
            <a:ext cx="2048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gene is expressed</a:t>
            </a:r>
          </a:p>
          <a:p>
            <a:r>
              <a:rPr lang="en-US" b="1" dirty="0" smtClean="0"/>
              <a:t> and regulated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Reproduction – The Motivation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Behind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Genetics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 the link between Sex and Reproduction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572000" cy="46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10200" y="2209800"/>
            <a:ext cx="3717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Our Primitive ancestor may have had</a:t>
            </a:r>
          </a:p>
          <a:p>
            <a:r>
              <a:rPr lang="en-US" b="1" dirty="0" smtClean="0"/>
              <a:t>Not known about the link between</a:t>
            </a:r>
          </a:p>
          <a:p>
            <a:r>
              <a:rPr lang="en-US" b="1" dirty="0" smtClean="0"/>
              <a:t>Sex and Reproduction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4800600" y="2514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3420070"/>
            <a:ext cx="3659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9 months difference between</a:t>
            </a:r>
          </a:p>
          <a:p>
            <a:r>
              <a:rPr lang="en-US" b="1" dirty="0" smtClean="0"/>
              <a:t>Sex and Reproduction was too much</a:t>
            </a:r>
          </a:p>
          <a:p>
            <a:r>
              <a:rPr lang="en-US" b="1" dirty="0" smtClean="0"/>
              <a:t>To correlate .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4724400" y="372487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84412" y="4563070"/>
            <a:ext cx="3458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 was also a challenge for them to</a:t>
            </a:r>
          </a:p>
          <a:p>
            <a:r>
              <a:rPr lang="en-US" b="1" dirty="0" smtClean="0"/>
              <a:t>Find that living beings reproduced</a:t>
            </a:r>
          </a:p>
          <a:p>
            <a:r>
              <a:rPr lang="en-US" b="1" dirty="0" smtClean="0"/>
              <a:t>And not living did not.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4774812" y="486787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5678269"/>
            <a:ext cx="372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Anything that moved was considered</a:t>
            </a:r>
          </a:p>
          <a:p>
            <a:r>
              <a:rPr lang="en-US" b="1" dirty="0" smtClean="0"/>
              <a:t>Living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4724400" y="585847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Enlightment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 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Domestication of animals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Like begets Like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576739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943600" y="1143000"/>
            <a:ext cx="310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Along with it came the theory</a:t>
            </a:r>
          </a:p>
          <a:p>
            <a:pPr algn="ctr"/>
            <a:r>
              <a:rPr lang="en-US" b="1" dirty="0" smtClean="0"/>
              <a:t>LIKE BEGETS LIKE</a:t>
            </a:r>
            <a:endParaRPr lang="en-US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828800"/>
            <a:ext cx="2947988" cy="80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43600" y="3087469"/>
            <a:ext cx="310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And Also started SELECTIVE</a:t>
            </a:r>
          </a:p>
          <a:p>
            <a:pPr algn="ctr"/>
            <a:r>
              <a:rPr lang="en-US" b="1" dirty="0" smtClean="0"/>
              <a:t>BREEDING</a:t>
            </a:r>
            <a:endParaRPr lang="en-US" b="1" dirty="0"/>
          </a:p>
        </p:txBody>
      </p:sp>
      <p:pic>
        <p:nvPicPr>
          <p:cNvPr id="16389" name="Picture 5" descr="Image result for selective bree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10000"/>
            <a:ext cx="3810000" cy="15142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6248400"/>
            <a:ext cx="779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THUS THE INTEREST IN THE LAWS OF HEREDITY BEGAN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Of Philosophy and Magic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Hippocrates to Leeuwenhoek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901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1128713"/>
            <a:ext cx="76390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1728788"/>
            <a:ext cx="51625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85800" y="990600"/>
            <a:ext cx="7562850" cy="4114800"/>
            <a:chOff x="790575" y="1371600"/>
            <a:chExt cx="7562850" cy="41148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0575" y="1371600"/>
              <a:ext cx="756285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029200" y="4800600"/>
              <a:ext cx="2560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Anton van </a:t>
              </a:r>
              <a:r>
                <a:rPr lang="en-US" b="1" dirty="0" err="1" smtClean="0"/>
                <a:t>Leeuwenhook</a:t>
              </a:r>
              <a:endParaRPr lang="en-US" b="1" dirty="0"/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32861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049156" y="5913116"/>
            <a:ext cx="4146952" cy="646331"/>
            <a:chOff x="4049156" y="5913116"/>
            <a:chExt cx="4146952" cy="646331"/>
          </a:xfrm>
        </p:grpSpPr>
        <p:sp>
          <p:nvSpPr>
            <p:cNvPr id="13" name="Right Arrow 12"/>
            <p:cNvSpPr/>
            <p:nvPr/>
          </p:nvSpPr>
          <p:spPr>
            <a:xfrm>
              <a:off x="4049156" y="6115928"/>
              <a:ext cx="381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5913116"/>
              <a:ext cx="37003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That insects were also sexual beings</a:t>
              </a:r>
            </a:p>
            <a:p>
              <a:r>
                <a:rPr lang="en-US" dirty="0" smtClean="0"/>
                <a:t>Created a lot of controversy in church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 Search of the Magical Egg</a:t>
            </a:r>
          </a:p>
        </p:txBody>
      </p:sp>
      <p:sp>
        <p:nvSpPr>
          <p:cNvPr id="6148" name="AutoShape 4" descr="Image result for ghorar d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64579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8" y="3295650"/>
            <a:ext cx="7553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The Father of Genetics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www.azquotes.com/picture-quotes/quote-to-live-without-experiencing-some-shame-and-blushes-of-admiration-would-surely-be-a-gregor-mendel-58-3-0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" y="1219200"/>
            <a:ext cx="8905877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The Lord and his Pea Power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335" y="1752600"/>
            <a:ext cx="2154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Law of Dominance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7535" y="2152710"/>
            <a:ext cx="2204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Law of Segregation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4648200" y="387006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2743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Law of Independent Assortment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838200" y="5440740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My scientific studies have afforded me great gratification; and I am convinced that it will not be long before the whole world acknowledges the results of my work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Gregor</a:t>
            </a:r>
            <a:r>
              <a:rPr lang="en-US" b="1" dirty="0" smtClean="0"/>
              <a:t> Mendel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Image result for mendel cr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6172200" cy="462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1"/>
            <a:ext cx="7772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The Famous Fly Room </a:t>
            </a:r>
          </a:p>
        </p:txBody>
      </p:sp>
      <p:pic>
        <p:nvPicPr>
          <p:cNvPr id="4098" name="Picture 2" descr="Image result for T H Mor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1924050" cy="2696047"/>
          </a:xfrm>
          <a:prstGeom prst="rect">
            <a:avLst/>
          </a:prstGeom>
          <a:noFill/>
        </p:spPr>
      </p:pic>
      <p:pic>
        <p:nvPicPr>
          <p:cNvPr id="4100" name="Picture 4" descr="Image result for drosophi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838200"/>
            <a:ext cx="2282825" cy="1772744"/>
          </a:xfrm>
          <a:prstGeom prst="rect">
            <a:avLst/>
          </a:prstGeom>
          <a:noFill/>
        </p:spPr>
      </p:pic>
      <p:pic>
        <p:nvPicPr>
          <p:cNvPr id="4102" name="Picture 6" descr="Image result for calvin brid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743200"/>
            <a:ext cx="1714500" cy="2743201"/>
          </a:xfrm>
          <a:prstGeom prst="rect">
            <a:avLst/>
          </a:prstGeom>
          <a:noFill/>
        </p:spPr>
      </p:pic>
      <p:pic>
        <p:nvPicPr>
          <p:cNvPr id="4104" name="Picture 8" descr="Image result for white eyed drosophi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838200"/>
            <a:ext cx="2514600" cy="1760220"/>
          </a:xfrm>
          <a:prstGeom prst="rect">
            <a:avLst/>
          </a:prstGeom>
          <a:noFill/>
        </p:spPr>
      </p:pic>
      <p:pic>
        <p:nvPicPr>
          <p:cNvPr id="4106" name="Picture 10" descr="Image result for sturtevant alfr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743200"/>
            <a:ext cx="1685925" cy="2914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602069"/>
            <a:ext cx="367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Genes are located on Chromosomes</a:t>
            </a:r>
          </a:p>
          <a:p>
            <a:r>
              <a:rPr lang="en-US" b="1" dirty="0" smtClean="0"/>
              <a:t>And the physical Basis of inheritance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7465" y="6096000"/>
            <a:ext cx="2647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Linkage and Crossing over</a:t>
            </a:r>
          </a:p>
          <a:p>
            <a:r>
              <a:rPr lang="en-US" b="1" dirty="0" smtClean="0"/>
              <a:t>And gene mapping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8419" y="5638800"/>
            <a:ext cx="288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Molecular Basis of Mutation</a:t>
            </a:r>
            <a:endParaRPr lang="en-US" b="1" dirty="0"/>
          </a:p>
        </p:txBody>
      </p:sp>
      <p:pic>
        <p:nvPicPr>
          <p:cNvPr id="4110" name="Picture 14" descr="Related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048000"/>
            <a:ext cx="2333625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350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Genesis of Genetics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Genesis of Genetics</dc:title>
  <dc:creator>Arnab Ganguli</dc:creator>
  <cp:lastModifiedBy>Arnab Ganguli</cp:lastModifiedBy>
  <cp:revision>74</cp:revision>
  <dcterms:created xsi:type="dcterms:W3CDTF">2017-09-07T07:34:20Z</dcterms:created>
  <dcterms:modified xsi:type="dcterms:W3CDTF">2017-09-13T17:20:06Z</dcterms:modified>
</cp:coreProperties>
</file>